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46" r:id="rId11"/>
    <p:sldId id="347" r:id="rId12"/>
    <p:sldId id="324" r:id="rId13"/>
    <p:sldId id="371" r:id="rId14"/>
    <p:sldId id="372" r:id="rId15"/>
    <p:sldId id="330" r:id="rId16"/>
    <p:sldId id="368" r:id="rId17"/>
    <p:sldId id="334" r:id="rId18"/>
    <p:sldId id="370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FF9300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78"/>
  </p:normalViewPr>
  <p:slideViewPr>
    <p:cSldViewPr>
      <p:cViewPr varScale="1">
        <p:scale>
          <a:sx n="139" d="100"/>
          <a:sy n="139" d="100"/>
        </p:scale>
        <p:origin x="1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vännäs'!$B$1</c:f>
              <c:strCache>
                <c:ptCount val="1"/>
                <c:pt idx="0">
                  <c:v>Vännäs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vännäs'!$A$2:$A$65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vännäs'!$B$2:$B$65</c:f>
              <c:numCache>
                <c:formatCode>0</c:formatCode>
                <c:ptCount val="64"/>
                <c:pt idx="0">
                  <c:v>7936</c:v>
                </c:pt>
                <c:pt idx="1">
                  <c:v>7870</c:v>
                </c:pt>
                <c:pt idx="2">
                  <c:v>7876</c:v>
                </c:pt>
                <c:pt idx="3">
                  <c:v>7905</c:v>
                </c:pt>
                <c:pt idx="4">
                  <c:v>7970</c:v>
                </c:pt>
                <c:pt idx="5">
                  <c:v>8013</c:v>
                </c:pt>
                <c:pt idx="6">
                  <c:v>8093</c:v>
                </c:pt>
                <c:pt idx="7">
                  <c:v>8152</c:v>
                </c:pt>
                <c:pt idx="8">
                  <c:v>8152</c:v>
                </c:pt>
                <c:pt idx="9">
                  <c:v>8119</c:v>
                </c:pt>
                <c:pt idx="10">
                  <c:v>8102</c:v>
                </c:pt>
                <c:pt idx="11">
                  <c:v>8117</c:v>
                </c:pt>
                <c:pt idx="12">
                  <c:v>8123</c:v>
                </c:pt>
                <c:pt idx="13">
                  <c:v>8165</c:v>
                </c:pt>
                <c:pt idx="14">
                  <c:v>8266</c:v>
                </c:pt>
                <c:pt idx="15">
                  <c:v>8325</c:v>
                </c:pt>
                <c:pt idx="16">
                  <c:v>8410</c:v>
                </c:pt>
                <c:pt idx="17">
                  <c:v>8611</c:v>
                </c:pt>
                <c:pt idx="18">
                  <c:v>8767</c:v>
                </c:pt>
                <c:pt idx="19">
                  <c:v>8749</c:v>
                </c:pt>
                <c:pt idx="20">
                  <c:v>8846</c:v>
                </c:pt>
                <c:pt idx="21">
                  <c:v>8780</c:v>
                </c:pt>
                <c:pt idx="22">
                  <c:v>8636</c:v>
                </c:pt>
                <c:pt idx="23">
                  <c:v>8667</c:v>
                </c:pt>
                <c:pt idx="24">
                  <c:v>8574</c:v>
                </c:pt>
                <c:pt idx="25">
                  <c:v>8584</c:v>
                </c:pt>
                <c:pt idx="26">
                  <c:v>8532</c:v>
                </c:pt>
                <c:pt idx="27">
                  <c:v>8449</c:v>
                </c:pt>
                <c:pt idx="28">
                  <c:v>8479</c:v>
                </c:pt>
                <c:pt idx="29">
                  <c:v>8513</c:v>
                </c:pt>
                <c:pt idx="30">
                  <c:v>8525</c:v>
                </c:pt>
                <c:pt idx="31">
                  <c:v>8412</c:v>
                </c:pt>
                <c:pt idx="32">
                  <c:v>8436</c:v>
                </c:pt>
                <c:pt idx="33">
                  <c:v>8351</c:v>
                </c:pt>
                <c:pt idx="34">
                  <c:v>8357</c:v>
                </c:pt>
                <c:pt idx="35">
                  <c:v>8357</c:v>
                </c:pt>
                <c:pt idx="36">
                  <c:v>8414</c:v>
                </c:pt>
                <c:pt idx="37">
                  <c:v>8465</c:v>
                </c:pt>
                <c:pt idx="38">
                  <c:v>8522</c:v>
                </c:pt>
                <c:pt idx="39">
                  <c:v>8583</c:v>
                </c:pt>
                <c:pt idx="40">
                  <c:v>8616</c:v>
                </c:pt>
                <c:pt idx="41">
                  <c:v>8593</c:v>
                </c:pt>
                <c:pt idx="42">
                  <c:v>8695</c:v>
                </c:pt>
                <c:pt idx="43">
                  <c:v>8776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9F-4A07-AD8E-F68337C190C1}"/>
            </c:ext>
          </c:extLst>
        </c:ser>
        <c:ser>
          <c:idx val="1"/>
          <c:order val="1"/>
          <c:tx>
            <c:strRef>
              <c:f>'prognos vännäs'!$C$1</c:f>
              <c:strCache>
                <c:ptCount val="1"/>
                <c:pt idx="0">
                  <c:v>Prognos Vännäs</c:v>
                </c:pt>
              </c:strCache>
            </c:strRef>
          </c:tx>
          <c:spPr>
            <a:ln w="28575" cap="rnd">
              <a:solidFill>
                <a:srgbClr val="FF9300"/>
              </a:solidFill>
              <a:round/>
            </a:ln>
            <a:effectLst/>
          </c:spPr>
          <c:marker>
            <c:symbol val="none"/>
          </c:marker>
          <c:cat>
            <c:numRef>
              <c:f>'prognos vännäs'!$A$2:$A$65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vännäs'!$C$2:$C$65</c:f>
              <c:numCache>
                <c:formatCode>General</c:formatCode>
                <c:ptCount val="64"/>
                <c:pt idx="43" formatCode="0">
                  <c:v>8776</c:v>
                </c:pt>
                <c:pt idx="44" formatCode="0">
                  <c:v>8796.8440863035867</c:v>
                </c:pt>
                <c:pt idx="45" formatCode="0">
                  <c:v>8817.7376798922505</c:v>
                </c:pt>
                <c:pt idx="46" formatCode="0">
                  <c:v>8838.6808983519204</c:v>
                </c:pt>
                <c:pt idx="47" formatCode="0">
                  <c:v>8859.6738595478073</c:v>
                </c:pt>
                <c:pt idx="48" formatCode="0">
                  <c:v>8880.7166816250683</c:v>
                </c:pt>
                <c:pt idx="49" formatCode="0">
                  <c:v>8901.8094830094669</c:v>
                </c:pt>
                <c:pt idx="50" formatCode="0">
                  <c:v>8922.9523824080479</c:v>
                </c:pt>
                <c:pt idx="51" formatCode="0">
                  <c:v>8944.1454988097903</c:v>
                </c:pt>
                <c:pt idx="52" formatCode="0">
                  <c:v>8965.3889514862985</c:v>
                </c:pt>
                <c:pt idx="53" formatCode="0">
                  <c:v>8986.682859992452</c:v>
                </c:pt>
                <c:pt idx="54" formatCode="0">
                  <c:v>9008.0273441670906</c:v>
                </c:pt>
                <c:pt idx="55" formatCode="0">
                  <c:v>9029.4225241336917</c:v>
                </c:pt>
                <c:pt idx="56" formatCode="0">
                  <c:v>9050.8685203010318</c:v>
                </c:pt>
                <c:pt idx="57" formatCode="0">
                  <c:v>9072.3654533638837</c:v>
                </c:pt>
                <c:pt idx="58" formatCode="0">
                  <c:v>9093.9134443036746</c:v>
                </c:pt>
                <c:pt idx="59" formatCode="0">
                  <c:v>9115.5126143891794</c:v>
                </c:pt>
                <c:pt idx="60" formatCode="0">
                  <c:v>9137.1630851772115</c:v>
                </c:pt>
                <c:pt idx="61" formatCode="0">
                  <c:v>9158.8649785132839</c:v>
                </c:pt>
                <c:pt idx="62" formatCode="0">
                  <c:v>9180.6184165323175</c:v>
                </c:pt>
                <c:pt idx="63" formatCode="0">
                  <c:v>9202.4235216593097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9F-4A07-AD8E-F68337C19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088312"/>
        <c:axId val="872093888"/>
      </c:lineChart>
      <c:lineChart>
        <c:grouping val="standard"/>
        <c:varyColors val="0"/>
        <c:ser>
          <c:idx val="2"/>
          <c:order val="2"/>
          <c:tx>
            <c:strRef>
              <c:f>'prognos vännäs'!$D$1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vännäs'!$A$2:$A$65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vännäs'!$D$2:$D$65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9F-4A07-AD8E-F68337C190C1}"/>
            </c:ext>
          </c:extLst>
        </c:ser>
        <c:ser>
          <c:idx val="3"/>
          <c:order val="3"/>
          <c:tx>
            <c:strRef>
              <c:f>'prognos vännäs'!$E$1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vännäs'!$A$2:$A$65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vännäs'!$E$2:$E$65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9F-4A07-AD8E-F68337C190C1}"/>
            </c:ext>
          </c:extLst>
        </c:ser>
        <c:ser>
          <c:idx val="4"/>
          <c:order val="4"/>
          <c:tx>
            <c:strRef>
              <c:f>'prognos vännäs'!$F$1</c:f>
              <c:strCache>
                <c:ptCount val="1"/>
                <c:pt idx="0">
                  <c:v>Mindre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vännäs'!$A$2:$A$65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vännäs'!$F$2:$F$65</c:f>
              <c:numCache>
                <c:formatCode>0</c:formatCode>
                <c:ptCount val="64"/>
                <c:pt idx="0">
                  <c:v>88778</c:v>
                </c:pt>
                <c:pt idx="1">
                  <c:v>88615</c:v>
                </c:pt>
                <c:pt idx="2">
                  <c:v>88500</c:v>
                </c:pt>
                <c:pt idx="3">
                  <c:v>88477</c:v>
                </c:pt>
                <c:pt idx="4">
                  <c:v>88333</c:v>
                </c:pt>
                <c:pt idx="5">
                  <c:v>88321</c:v>
                </c:pt>
                <c:pt idx="6">
                  <c:v>88558</c:v>
                </c:pt>
                <c:pt idx="7">
                  <c:v>88381</c:v>
                </c:pt>
                <c:pt idx="8">
                  <c:v>87957</c:v>
                </c:pt>
                <c:pt idx="9">
                  <c:v>87288.000000000015</c:v>
                </c:pt>
                <c:pt idx="10">
                  <c:v>86660</c:v>
                </c:pt>
                <c:pt idx="11">
                  <c:v>85865</c:v>
                </c:pt>
                <c:pt idx="12">
                  <c:v>85239</c:v>
                </c:pt>
                <c:pt idx="13">
                  <c:v>84796</c:v>
                </c:pt>
                <c:pt idx="14">
                  <c:v>84668</c:v>
                </c:pt>
                <c:pt idx="15">
                  <c:v>85410</c:v>
                </c:pt>
                <c:pt idx="16">
                  <c:v>85452</c:v>
                </c:pt>
                <c:pt idx="17">
                  <c:v>85616.999999999985</c:v>
                </c:pt>
                <c:pt idx="18">
                  <c:v>85341</c:v>
                </c:pt>
                <c:pt idx="19">
                  <c:v>85166</c:v>
                </c:pt>
                <c:pt idx="20">
                  <c:v>84704.000000000015</c:v>
                </c:pt>
                <c:pt idx="21">
                  <c:v>83787</c:v>
                </c:pt>
                <c:pt idx="22">
                  <c:v>82724</c:v>
                </c:pt>
                <c:pt idx="23">
                  <c:v>81890</c:v>
                </c:pt>
                <c:pt idx="24">
                  <c:v>80787</c:v>
                </c:pt>
                <c:pt idx="25">
                  <c:v>79740</c:v>
                </c:pt>
                <c:pt idx="26">
                  <c:v>78652</c:v>
                </c:pt>
                <c:pt idx="27">
                  <c:v>77777</c:v>
                </c:pt>
                <c:pt idx="28">
                  <c:v>76892</c:v>
                </c:pt>
                <c:pt idx="29">
                  <c:v>76267</c:v>
                </c:pt>
                <c:pt idx="30">
                  <c:v>75699</c:v>
                </c:pt>
                <c:pt idx="31">
                  <c:v>74984</c:v>
                </c:pt>
                <c:pt idx="32">
                  <c:v>74380</c:v>
                </c:pt>
                <c:pt idx="33">
                  <c:v>73732</c:v>
                </c:pt>
                <c:pt idx="34">
                  <c:v>73222</c:v>
                </c:pt>
                <c:pt idx="35">
                  <c:v>72703</c:v>
                </c:pt>
                <c:pt idx="36">
                  <c:v>72171.999999999985</c:v>
                </c:pt>
                <c:pt idx="37">
                  <c:v>71622</c:v>
                </c:pt>
                <c:pt idx="38">
                  <c:v>71149</c:v>
                </c:pt>
                <c:pt idx="39">
                  <c:v>70775</c:v>
                </c:pt>
                <c:pt idx="40">
                  <c:v>70725</c:v>
                </c:pt>
                <c:pt idx="41">
                  <c:v>70570</c:v>
                </c:pt>
                <c:pt idx="42">
                  <c:v>70722.999999999985</c:v>
                </c:pt>
                <c:pt idx="43">
                  <c:v>70662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59F-4A07-AD8E-F68337C190C1}"/>
            </c:ext>
          </c:extLst>
        </c:ser>
        <c:ser>
          <c:idx val="5"/>
          <c:order val="5"/>
          <c:tx>
            <c:strRef>
              <c:f>'prognos vännäs'!$G$1</c:f>
              <c:strCache>
                <c:ptCount val="1"/>
                <c:pt idx="0">
                  <c:v>Prognos mindre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vännäs'!$A$2:$A$65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vännäs'!$G$2:$G$65</c:f>
              <c:numCache>
                <c:formatCode>General</c:formatCode>
                <c:ptCount val="64"/>
                <c:pt idx="43" formatCode="0">
                  <c:v>70662</c:v>
                </c:pt>
                <c:pt idx="44" formatCode="0">
                  <c:v>70288.811722741899</c:v>
                </c:pt>
                <c:pt idx="45" formatCode="0">
                  <c:v>69917.594370313032</c:v>
                </c:pt>
                <c:pt idx="46" formatCode="0">
                  <c:v>69548.337533638609</c:v>
                </c:pt>
                <c:pt idx="47" formatCode="0">
                  <c:v>69181.03085861748</c:v>
                </c:pt>
                <c:pt idx="48" formatCode="0">
                  <c:v>68815.664045831727</c:v>
                </c:pt>
                <c:pt idx="49" formatCode="0">
                  <c:v>68452.226850257925</c:v>
                </c:pt>
                <c:pt idx="50" formatCode="0">
                  <c:v>68090.709080979839</c:v>
                </c:pt>
                <c:pt idx="51" formatCode="0">
                  <c:v>67731.100600902661</c:v>
                </c:pt>
                <c:pt idx="52" formatCode="0">
                  <c:v>67373.391326468787</c:v>
                </c:pt>
                <c:pt idx="53" formatCode="0">
                  <c:v>67017.571227375069</c:v>
                </c:pt>
                <c:pt idx="54" formatCode="0">
                  <c:v>66663.630326291517</c:v>
                </c:pt>
                <c:pt idx="55" formatCode="0">
                  <c:v>66311.558698581575</c:v>
                </c:pt>
                <c:pt idx="56" formatCode="0">
                  <c:v>65961.346472023841</c:v>
                </c:pt>
                <c:pt idx="57" formatCode="0">
                  <c:v>65612.983826535186</c:v>
                </c:pt>
                <c:pt idx="58" formatCode="0">
                  <c:v>65266.460993895467</c:v>
                </c:pt>
                <c:pt idx="59" formatCode="0">
                  <c:v>64921.768257473566</c:v>
                </c:pt>
                <c:pt idx="60" formatCode="0">
                  <c:v>64578.895951954946</c:v>
                </c:pt>
                <c:pt idx="61" formatCode="0">
                  <c:v>64237.834463070685</c:v>
                </c:pt>
                <c:pt idx="62" formatCode="0">
                  <c:v>63898.574227327794</c:v>
                </c:pt>
                <c:pt idx="63" formatCode="0">
                  <c:v>63561.105731741118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59F-4A07-AD8E-F68337C19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771360"/>
        <c:axId val="802773984"/>
      </c:lineChart>
      <c:catAx>
        <c:axId val="87208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72093888"/>
        <c:crosses val="autoZero"/>
        <c:auto val="1"/>
        <c:lblAlgn val="ctr"/>
        <c:lblOffset val="100"/>
        <c:noMultiLvlLbl val="0"/>
      </c:catAx>
      <c:valAx>
        <c:axId val="87209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72088312"/>
        <c:crosses val="autoZero"/>
        <c:crossBetween val="between"/>
      </c:valAx>
      <c:valAx>
        <c:axId val="802773984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02771360"/>
        <c:crosses val="max"/>
        <c:crossBetween val="between"/>
      </c:valAx>
      <c:catAx>
        <c:axId val="802771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02773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Vännäs!$B$22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Vännäs!$A$23:$A$38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F byggverksamhet</c:v>
                </c:pt>
                <c:pt idx="3">
                  <c:v>B+C tillverkning och utvinning</c:v>
                </c:pt>
                <c:pt idx="4">
                  <c:v>G handel</c:v>
                </c:pt>
                <c:pt idx="5">
                  <c:v>H transport och magasinering</c:v>
                </c:pt>
                <c:pt idx="6">
                  <c:v>A jordbruk, skogsbruk och fiske</c:v>
                </c:pt>
                <c:pt idx="7">
                  <c:v>M+N företagstjänster</c:v>
                </c:pt>
                <c:pt idx="8">
                  <c:v>R+S+T+U kulturella och personliga tjänster m.m.</c:v>
                </c:pt>
                <c:pt idx="9">
                  <c:v>O offentlig förvaltning och försvar</c:v>
                </c:pt>
                <c:pt idx="10">
                  <c:v>I hotell- och restaurangverksamhet</c:v>
                </c:pt>
                <c:pt idx="11">
                  <c:v>L fastighetsverksamhet</c:v>
                </c:pt>
                <c:pt idx="12">
                  <c:v>J information och kommunikation</c:v>
                </c:pt>
                <c:pt idx="13">
                  <c:v>K finans- och försäkringsverksamhet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Vännäs!$B$23:$B$38</c:f>
              <c:numCache>
                <c:formatCode>0</c:formatCode>
                <c:ptCount val="15"/>
                <c:pt idx="0">
                  <c:v>529</c:v>
                </c:pt>
                <c:pt idx="1">
                  <c:v>357</c:v>
                </c:pt>
                <c:pt idx="2">
                  <c:v>27</c:v>
                </c:pt>
                <c:pt idx="3">
                  <c:v>49</c:v>
                </c:pt>
                <c:pt idx="4">
                  <c:v>109</c:v>
                </c:pt>
                <c:pt idx="5">
                  <c:v>26</c:v>
                </c:pt>
                <c:pt idx="6">
                  <c:v>35</c:v>
                </c:pt>
                <c:pt idx="7">
                  <c:v>84</c:v>
                </c:pt>
                <c:pt idx="8">
                  <c:v>71</c:v>
                </c:pt>
                <c:pt idx="9">
                  <c:v>57</c:v>
                </c:pt>
                <c:pt idx="10">
                  <c:v>26</c:v>
                </c:pt>
                <c:pt idx="11">
                  <c:v>12</c:v>
                </c:pt>
                <c:pt idx="12">
                  <c:v>1</c:v>
                </c:pt>
                <c:pt idx="13">
                  <c:v>9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A-B442-B0AD-FC7C20669989}"/>
            </c:ext>
          </c:extLst>
        </c:ser>
        <c:ser>
          <c:idx val="1"/>
          <c:order val="1"/>
          <c:tx>
            <c:strRef>
              <c:f>Vännäs!$C$22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Vännäs!$A$23:$A$38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F byggverksamhet</c:v>
                </c:pt>
                <c:pt idx="3">
                  <c:v>B+C tillverkning och utvinning</c:v>
                </c:pt>
                <c:pt idx="4">
                  <c:v>G handel</c:v>
                </c:pt>
                <c:pt idx="5">
                  <c:v>H transport och magasinering</c:v>
                </c:pt>
                <c:pt idx="6">
                  <c:v>A jordbruk, skogsbruk och fiske</c:v>
                </c:pt>
                <c:pt idx="7">
                  <c:v>M+N företagstjänster</c:v>
                </c:pt>
                <c:pt idx="8">
                  <c:v>R+S+T+U kulturella och personliga tjänster m.m.</c:v>
                </c:pt>
                <c:pt idx="9">
                  <c:v>O offentlig förvaltning och försvar</c:v>
                </c:pt>
                <c:pt idx="10">
                  <c:v>I hotell- och restaurangverksamhet</c:v>
                </c:pt>
                <c:pt idx="11">
                  <c:v>L fastighetsverksamhet</c:v>
                </c:pt>
                <c:pt idx="12">
                  <c:v>J information och kommunikation</c:v>
                </c:pt>
                <c:pt idx="13">
                  <c:v>K finans- och försäkringsverksamhet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Vännäs!$C$23:$C$38</c:f>
              <c:numCache>
                <c:formatCode>0</c:formatCode>
                <c:ptCount val="15"/>
                <c:pt idx="0">
                  <c:v>134</c:v>
                </c:pt>
                <c:pt idx="1">
                  <c:v>169</c:v>
                </c:pt>
                <c:pt idx="2">
                  <c:v>348</c:v>
                </c:pt>
                <c:pt idx="3">
                  <c:v>225</c:v>
                </c:pt>
                <c:pt idx="4">
                  <c:v>138</c:v>
                </c:pt>
                <c:pt idx="5">
                  <c:v>156</c:v>
                </c:pt>
                <c:pt idx="6">
                  <c:v>139</c:v>
                </c:pt>
                <c:pt idx="7">
                  <c:v>59</c:v>
                </c:pt>
                <c:pt idx="8">
                  <c:v>37</c:v>
                </c:pt>
                <c:pt idx="9">
                  <c:v>34</c:v>
                </c:pt>
                <c:pt idx="10">
                  <c:v>23</c:v>
                </c:pt>
                <c:pt idx="11">
                  <c:v>16</c:v>
                </c:pt>
                <c:pt idx="12">
                  <c:v>12</c:v>
                </c:pt>
                <c:pt idx="13">
                  <c:v>3</c:v>
                </c:pt>
                <c:pt idx="1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A-B442-B0AD-FC7C20669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20235256"/>
        <c:axId val="520236240"/>
      </c:barChart>
      <c:catAx>
        <c:axId val="52023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236240"/>
        <c:crosses val="autoZero"/>
        <c:auto val="1"/>
        <c:lblAlgn val="ctr"/>
        <c:lblOffset val="100"/>
        <c:noMultiLvlLbl val="0"/>
      </c:catAx>
      <c:valAx>
        <c:axId val="52023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0235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Vännäs!$E$41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Vännäs!$A$42:$A$57</c:f>
              <c:strCache>
                <c:ptCount val="15"/>
                <c:pt idx="0">
                  <c:v>Q vård och omsorg; sociala tjänster</c:v>
                </c:pt>
                <c:pt idx="1">
                  <c:v>K finans- och försäkringsverksamhet</c:v>
                </c:pt>
                <c:pt idx="2">
                  <c:v>P utbildning </c:v>
                </c:pt>
                <c:pt idx="3">
                  <c:v>R+S+T+U kulturella och personliga tjänster m.m.</c:v>
                </c:pt>
                <c:pt idx="4">
                  <c:v>O offentlig förvaltning och försvar</c:v>
                </c:pt>
                <c:pt idx="5">
                  <c:v>M+N företagstjänster</c:v>
                </c:pt>
                <c:pt idx="6">
                  <c:v>I hotell- och restaurangverksamhet</c:v>
                </c:pt>
                <c:pt idx="7">
                  <c:v>G handel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B+C tillverkning och utvinning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Vännäs!$E$42:$E$57</c:f>
              <c:numCache>
                <c:formatCode>0%</c:formatCode>
                <c:ptCount val="15"/>
                <c:pt idx="0">
                  <c:v>0.79788838612368029</c:v>
                </c:pt>
                <c:pt idx="1">
                  <c:v>0.75</c:v>
                </c:pt>
                <c:pt idx="2">
                  <c:v>0.67870722433460073</c:v>
                </c:pt>
                <c:pt idx="3">
                  <c:v>0.65740740740740744</c:v>
                </c:pt>
                <c:pt idx="4">
                  <c:v>0.62637362637362637</c:v>
                </c:pt>
                <c:pt idx="5">
                  <c:v>0.58741258741258739</c:v>
                </c:pt>
                <c:pt idx="6">
                  <c:v>0.53061224489795922</c:v>
                </c:pt>
                <c:pt idx="7">
                  <c:v>0.44129554655870445</c:v>
                </c:pt>
                <c:pt idx="8">
                  <c:v>0.42857142857142855</c:v>
                </c:pt>
                <c:pt idx="9">
                  <c:v>0.20114942528735633</c:v>
                </c:pt>
                <c:pt idx="10">
                  <c:v>0.17883211678832117</c:v>
                </c:pt>
                <c:pt idx="11">
                  <c:v>0.14285714285714285</c:v>
                </c:pt>
                <c:pt idx="12">
                  <c:v>7.6923076923076927E-2</c:v>
                </c:pt>
                <c:pt idx="13">
                  <c:v>7.1999999999999995E-2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EF-A049-9231-FE0E15CFE370}"/>
            </c:ext>
          </c:extLst>
        </c:ser>
        <c:ser>
          <c:idx val="1"/>
          <c:order val="1"/>
          <c:tx>
            <c:strRef>
              <c:f>Vännäs!$F$41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Vännäs!$A$42:$A$57</c:f>
              <c:strCache>
                <c:ptCount val="15"/>
                <c:pt idx="0">
                  <c:v>Q vård och omsorg; sociala tjänster</c:v>
                </c:pt>
                <c:pt idx="1">
                  <c:v>K finans- och försäkringsverksamhet</c:v>
                </c:pt>
                <c:pt idx="2">
                  <c:v>P utbildning </c:v>
                </c:pt>
                <c:pt idx="3">
                  <c:v>R+S+T+U kulturella och personliga tjänster m.m.</c:v>
                </c:pt>
                <c:pt idx="4">
                  <c:v>O offentlig förvaltning och försvar</c:v>
                </c:pt>
                <c:pt idx="5">
                  <c:v>M+N företagstjänster</c:v>
                </c:pt>
                <c:pt idx="6">
                  <c:v>I hotell- och restaurangverksamhet</c:v>
                </c:pt>
                <c:pt idx="7">
                  <c:v>G handel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B+C tillverkning och utvinning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Vännäs!$F$42:$F$57</c:f>
              <c:numCache>
                <c:formatCode>0%</c:formatCode>
                <c:ptCount val="15"/>
                <c:pt idx="0">
                  <c:v>0.20211161387631976</c:v>
                </c:pt>
                <c:pt idx="1">
                  <c:v>0.25</c:v>
                </c:pt>
                <c:pt idx="2">
                  <c:v>0.32129277566539927</c:v>
                </c:pt>
                <c:pt idx="3">
                  <c:v>0.34259259259259262</c:v>
                </c:pt>
                <c:pt idx="4">
                  <c:v>0.37362637362637363</c:v>
                </c:pt>
                <c:pt idx="5">
                  <c:v>0.41258741258741261</c:v>
                </c:pt>
                <c:pt idx="6">
                  <c:v>0.46938775510204084</c:v>
                </c:pt>
                <c:pt idx="7">
                  <c:v>0.5587044534412956</c:v>
                </c:pt>
                <c:pt idx="8">
                  <c:v>0.5714285714285714</c:v>
                </c:pt>
                <c:pt idx="9">
                  <c:v>0.79885057471264365</c:v>
                </c:pt>
                <c:pt idx="10">
                  <c:v>0.82116788321167888</c:v>
                </c:pt>
                <c:pt idx="11">
                  <c:v>0.8571428571428571</c:v>
                </c:pt>
                <c:pt idx="12">
                  <c:v>0.92307692307692313</c:v>
                </c:pt>
                <c:pt idx="13">
                  <c:v>0.92800000000000005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EF-A049-9231-FE0E15CFE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3930072"/>
        <c:axId val="733931384"/>
      </c:barChart>
      <c:catAx>
        <c:axId val="733930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33931384"/>
        <c:crosses val="autoZero"/>
        <c:auto val="1"/>
        <c:lblAlgn val="ctr"/>
        <c:lblOffset val="100"/>
        <c:noMultiLvlLbl val="0"/>
      </c:catAx>
      <c:valAx>
        <c:axId val="733931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33930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Vännäs!$B$60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Vännäs!$A$61:$A$76</c:f>
              <c:strCache>
                <c:ptCount val="15"/>
                <c:pt idx="0">
                  <c:v>Q vård och omsorg; sociala tjänster</c:v>
                </c:pt>
                <c:pt idx="1">
                  <c:v>K finans- och försäkringsverksamhet</c:v>
                </c:pt>
                <c:pt idx="2">
                  <c:v>P utbildning </c:v>
                </c:pt>
                <c:pt idx="3">
                  <c:v>R+S+T+U kulturella och personliga tjänster m.m.</c:v>
                </c:pt>
                <c:pt idx="4">
                  <c:v>O offentlig förvaltning och försvar</c:v>
                </c:pt>
                <c:pt idx="5">
                  <c:v>M+N företagstjänster</c:v>
                </c:pt>
                <c:pt idx="6">
                  <c:v>I hotell- och restaurangverksamhet</c:v>
                </c:pt>
                <c:pt idx="7">
                  <c:v>G handel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B+C tillverkning och utvinning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Vännäs!$B$61:$B$76</c:f>
              <c:numCache>
                <c:formatCode>0%</c:formatCode>
                <c:ptCount val="15"/>
                <c:pt idx="0">
                  <c:v>0.79788838612368029</c:v>
                </c:pt>
                <c:pt idx="1">
                  <c:v>0.75</c:v>
                </c:pt>
                <c:pt idx="2">
                  <c:v>0.67870722433460073</c:v>
                </c:pt>
                <c:pt idx="3">
                  <c:v>0.65740740740740744</c:v>
                </c:pt>
                <c:pt idx="4">
                  <c:v>0.62637362637362637</c:v>
                </c:pt>
                <c:pt idx="5">
                  <c:v>0.58741258741258739</c:v>
                </c:pt>
                <c:pt idx="6">
                  <c:v>0.53061224489795922</c:v>
                </c:pt>
                <c:pt idx="7">
                  <c:v>0.44129554655870445</c:v>
                </c:pt>
                <c:pt idx="8">
                  <c:v>0.42857142857142855</c:v>
                </c:pt>
                <c:pt idx="9">
                  <c:v>0.20114942528735633</c:v>
                </c:pt>
                <c:pt idx="10">
                  <c:v>0.17883211678832117</c:v>
                </c:pt>
                <c:pt idx="11">
                  <c:v>0.14285714285714285</c:v>
                </c:pt>
                <c:pt idx="12">
                  <c:v>7.6923076923076927E-2</c:v>
                </c:pt>
                <c:pt idx="13">
                  <c:v>7.1999999999999995E-2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6A-2942-A1BB-FFB38103E152}"/>
            </c:ext>
          </c:extLst>
        </c:ser>
        <c:ser>
          <c:idx val="1"/>
          <c:order val="1"/>
          <c:tx>
            <c:strRef>
              <c:f>Vännäs!$C$60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Vännäs!$A$61:$A$76</c:f>
              <c:strCache>
                <c:ptCount val="15"/>
                <c:pt idx="0">
                  <c:v>Q vård och omsorg; sociala tjänster</c:v>
                </c:pt>
                <c:pt idx="1">
                  <c:v>K finans- och försäkringsverksamhet</c:v>
                </c:pt>
                <c:pt idx="2">
                  <c:v>P utbildning </c:v>
                </c:pt>
                <c:pt idx="3">
                  <c:v>R+S+T+U kulturella och personliga tjänster m.m.</c:v>
                </c:pt>
                <c:pt idx="4">
                  <c:v>O offentlig förvaltning och försvar</c:v>
                </c:pt>
                <c:pt idx="5">
                  <c:v>M+N företagstjänster</c:v>
                </c:pt>
                <c:pt idx="6">
                  <c:v>I hotell- och restaurangverksamhet</c:v>
                </c:pt>
                <c:pt idx="7">
                  <c:v>G handel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B+C tillverkning och utvinning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Vännäs!$C$61:$C$76</c:f>
              <c:numCache>
                <c:formatCode>0%</c:formatCode>
                <c:ptCount val="15"/>
                <c:pt idx="0">
                  <c:v>0.20211161387631976</c:v>
                </c:pt>
                <c:pt idx="1">
                  <c:v>0.25</c:v>
                </c:pt>
                <c:pt idx="2">
                  <c:v>0.32129277566539927</c:v>
                </c:pt>
                <c:pt idx="3">
                  <c:v>0.34259259259259262</c:v>
                </c:pt>
                <c:pt idx="4">
                  <c:v>0.37362637362637363</c:v>
                </c:pt>
                <c:pt idx="5">
                  <c:v>0.41258741258741261</c:v>
                </c:pt>
                <c:pt idx="6">
                  <c:v>0.46938775510204084</c:v>
                </c:pt>
                <c:pt idx="7">
                  <c:v>0.5587044534412956</c:v>
                </c:pt>
                <c:pt idx="8">
                  <c:v>0.5714285714285714</c:v>
                </c:pt>
                <c:pt idx="9">
                  <c:v>0.79885057471264365</c:v>
                </c:pt>
                <c:pt idx="10">
                  <c:v>0.82116788321167888</c:v>
                </c:pt>
                <c:pt idx="11">
                  <c:v>0.8571428571428571</c:v>
                </c:pt>
                <c:pt idx="12">
                  <c:v>0.92307692307692313</c:v>
                </c:pt>
                <c:pt idx="13">
                  <c:v>0.92800000000000005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6A-2942-A1BB-FFB38103E152}"/>
            </c:ext>
          </c:extLst>
        </c:ser>
        <c:ser>
          <c:idx val="2"/>
          <c:order val="2"/>
          <c:tx>
            <c:strRef>
              <c:f>Vännäs!$D$60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Vännäs!$A$61:$A$76</c:f>
              <c:strCache>
                <c:ptCount val="15"/>
                <c:pt idx="0">
                  <c:v>Q vård och omsorg; sociala tjänster</c:v>
                </c:pt>
                <c:pt idx="1">
                  <c:v>K finans- och försäkringsverksamhet</c:v>
                </c:pt>
                <c:pt idx="2">
                  <c:v>P utbildning </c:v>
                </c:pt>
                <c:pt idx="3">
                  <c:v>R+S+T+U kulturella och personliga tjänster m.m.</c:v>
                </c:pt>
                <c:pt idx="4">
                  <c:v>O offentlig förvaltning och försvar</c:v>
                </c:pt>
                <c:pt idx="5">
                  <c:v>M+N företagstjänster</c:v>
                </c:pt>
                <c:pt idx="6">
                  <c:v>I hotell- och restaurangverksamhet</c:v>
                </c:pt>
                <c:pt idx="7">
                  <c:v>G handel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B+C tillverkning och utvinning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Vännäs!$D$61:$D$76</c:f>
              <c:numCache>
                <c:formatCode>0%</c:formatCode>
                <c:ptCount val="15"/>
                <c:pt idx="0">
                  <c:v>0.76566222845129639</c:v>
                </c:pt>
                <c:pt idx="1">
                  <c:v>0.49284253578732107</c:v>
                </c:pt>
                <c:pt idx="2">
                  <c:v>0.69575693464974142</c:v>
                </c:pt>
                <c:pt idx="3">
                  <c:v>0.57277992277992273</c:v>
                </c:pt>
                <c:pt idx="4">
                  <c:v>0.59197012138188609</c:v>
                </c:pt>
                <c:pt idx="5">
                  <c:v>0.39974538510502866</c:v>
                </c:pt>
                <c:pt idx="6">
                  <c:v>0.55012919896640822</c:v>
                </c:pt>
                <c:pt idx="7">
                  <c:v>0.45709377684079017</c:v>
                </c:pt>
                <c:pt idx="8">
                  <c:v>0.37035150280183393</c:v>
                </c:pt>
                <c:pt idx="9">
                  <c:v>0.22561665535188957</c:v>
                </c:pt>
                <c:pt idx="10">
                  <c:v>0.18535453943008615</c:v>
                </c:pt>
                <c:pt idx="11">
                  <c:v>0.17841409691629956</c:v>
                </c:pt>
                <c:pt idx="12">
                  <c:v>0.2327485380116959</c:v>
                </c:pt>
                <c:pt idx="13">
                  <c:v>7.9313496496394839E-2</c:v>
                </c:pt>
                <c:pt idx="14">
                  <c:v>0.28827818283791362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6A-2942-A1BB-FFB38103E152}"/>
            </c:ext>
          </c:extLst>
        </c:ser>
        <c:ser>
          <c:idx val="3"/>
          <c:order val="3"/>
          <c:tx>
            <c:strRef>
              <c:f>Vännäs!$E$60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Vännäs!$A$61:$A$76</c:f>
              <c:strCache>
                <c:ptCount val="15"/>
                <c:pt idx="0">
                  <c:v>Q vård och omsorg; sociala tjänster</c:v>
                </c:pt>
                <c:pt idx="1">
                  <c:v>K finans- och försäkringsverksamhet</c:v>
                </c:pt>
                <c:pt idx="2">
                  <c:v>P utbildning </c:v>
                </c:pt>
                <c:pt idx="3">
                  <c:v>R+S+T+U kulturella och personliga tjänster m.m.</c:v>
                </c:pt>
                <c:pt idx="4">
                  <c:v>O offentlig förvaltning och försvar</c:v>
                </c:pt>
                <c:pt idx="5">
                  <c:v>M+N företagstjänster</c:v>
                </c:pt>
                <c:pt idx="6">
                  <c:v>I hotell- och restaurangverksamhet</c:v>
                </c:pt>
                <c:pt idx="7">
                  <c:v>G handel</c:v>
                </c:pt>
                <c:pt idx="8">
                  <c:v>L fastighetsverksamhet</c:v>
                </c:pt>
                <c:pt idx="9">
                  <c:v>A jordbruk, skogsbruk och fiske</c:v>
                </c:pt>
                <c:pt idx="10">
                  <c:v>B+C tillverkning och utvinning</c:v>
                </c:pt>
                <c:pt idx="11">
                  <c:v>H transport och magasinering</c:v>
                </c:pt>
                <c:pt idx="12">
                  <c:v>J information och kommunikation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Vännäs!$E$61:$E$76</c:f>
              <c:numCache>
                <c:formatCode>0%</c:formatCode>
                <c:ptCount val="15"/>
                <c:pt idx="0">
                  <c:v>0.23433777154870358</c:v>
                </c:pt>
                <c:pt idx="1">
                  <c:v>0.50715746421267893</c:v>
                </c:pt>
                <c:pt idx="2">
                  <c:v>0.30424306535025858</c:v>
                </c:pt>
                <c:pt idx="3">
                  <c:v>0.42722007722007721</c:v>
                </c:pt>
                <c:pt idx="4">
                  <c:v>0.40802987861811391</c:v>
                </c:pt>
                <c:pt idx="5">
                  <c:v>0.60025461489497134</c:v>
                </c:pt>
                <c:pt idx="6">
                  <c:v>0.44987080103359173</c:v>
                </c:pt>
                <c:pt idx="7">
                  <c:v>0.54290622315920978</c:v>
                </c:pt>
                <c:pt idx="8">
                  <c:v>0.62964849719816607</c:v>
                </c:pt>
                <c:pt idx="9">
                  <c:v>0.77438334464811043</c:v>
                </c:pt>
                <c:pt idx="10">
                  <c:v>0.81464546056991383</c:v>
                </c:pt>
                <c:pt idx="11">
                  <c:v>0.82158590308370039</c:v>
                </c:pt>
                <c:pt idx="12">
                  <c:v>0.76725146198830407</c:v>
                </c:pt>
                <c:pt idx="13">
                  <c:v>0.92068650350360515</c:v>
                </c:pt>
                <c:pt idx="14">
                  <c:v>0.71172181716208638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6A-2942-A1BB-FFB38103E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3904488"/>
        <c:axId val="733906784"/>
      </c:barChart>
      <c:catAx>
        <c:axId val="73390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33906784"/>
        <c:crosses val="autoZero"/>
        <c:auto val="1"/>
        <c:lblAlgn val="ctr"/>
        <c:lblOffset val="100"/>
        <c:noMultiLvlLbl val="0"/>
      </c:catAx>
      <c:valAx>
        <c:axId val="73390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33904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17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0838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010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8867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3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3969650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3521866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03181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929936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490819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245930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819575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80104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57950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2952756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B4806408-280D-E94C-8D9F-02ECE776333A}"/>
              </a:ext>
            </a:extLst>
          </p:cNvPr>
          <p:cNvSpPr txBox="1">
            <a:spLocks/>
          </p:cNvSpPr>
          <p:nvPr/>
        </p:nvSpPr>
        <p:spPr>
          <a:xfrm>
            <a:off x="719930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Vännäs</a:t>
            </a:r>
          </a:p>
        </p:txBody>
      </p:sp>
    </p:spTree>
    <p:extLst>
      <p:ext uri="{BB962C8B-B14F-4D97-AF65-F5344CB8AC3E}">
        <p14:creationId xmlns:p14="http://schemas.microsoft.com/office/powerpoint/2010/main" val="407307025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3478"/>
            <a:ext cx="7886699" cy="609367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Vännäs samt Vännäs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628649" y="4417802"/>
            <a:ext cx="422433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i Vännäs finns inom </a:t>
            </a:r>
          </a:p>
          <a:p>
            <a:r>
              <a:rPr lang="sv-SE" sz="1350" dirty="0"/>
              <a:t>yrkena service-, omsorg- och försäljningsyrken följt av yrken med krav på fördjupad högskolekompetens.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9661" y="4417802"/>
            <a:ext cx="422433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En relativt stor andel av länets totala antalet förvärvsarbetande inom lantbruk, trädgård, skogsbruk och fiske är sysselsatt i Vännäs.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E08087E-C3BB-E44D-89BD-1D5FE6C98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7" y="885825"/>
            <a:ext cx="4734123" cy="337185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09835D2E-FE30-EC4F-98C1-1266AD159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252" y="978529"/>
            <a:ext cx="4888748" cy="317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08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Vännäs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37180986"/>
              </p:ext>
            </p:extLst>
          </p:nvPr>
        </p:nvGraphicFramePr>
        <p:xfrm>
          <a:off x="628651" y="1079947"/>
          <a:ext cx="5132788" cy="2846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Vännäs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Skötare, vårdare och personliga assistenter m.fl.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206 (6139)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19 % (30 %)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81 % (70 %)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4598948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205 (5573)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22 % (20 %)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78 % (80 %)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4509827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 Vårdbiträden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 141 (3258)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32 % (25 %)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68 % (75 %)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6884806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Butikspersonal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118 (6508)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34 % (39 %)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66 % (61 %)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224132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Lastbils- och bussförare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109 ( 2932)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94 % (92 %)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6 % (8 %)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4369278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i Vännäs domineras 4 grupper av kvinnor. Andelen kvinnor är högre i Vännäs i två grupper relativt länet. </a:t>
            </a:r>
          </a:p>
          <a:p>
            <a:r>
              <a:rPr lang="sv-SE" sz="1125" dirty="0"/>
              <a:t>Gruppen lastbils- och busschaufförer domineras i Vännäs av män. Andelen män i Vännäs är högre än motsvarande andel för män i länet.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213879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567936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5486"/>
            <a:ext cx="7886699" cy="537359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Vännäs 2017 och antal pensionsavgångar bland dessa fram till 2037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21FA67B-EF3F-DE47-991E-52B1B5D43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250151"/>
            <a:ext cx="6139898" cy="369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5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Vännäs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Vännäs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Vännäs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1067357" y="4366965"/>
            <a:ext cx="383857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yrken med krav på fördjupad högskolekompetens inom utbildning </a:t>
            </a:r>
            <a:r>
              <a:rPr lang="sv-SE" sz="1350"/>
              <a:t>där 61 </a:t>
            </a:r>
            <a:r>
              <a:rPr lang="sv-SE" sz="1350" dirty="0"/>
              <a:t>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70 %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7C00F71-566A-7643-B28B-AD39E99A6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931" y="1661865"/>
            <a:ext cx="4238069" cy="27051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E47F5887-A65F-C844-AEA6-A9B0258BF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82" y="1582204"/>
            <a:ext cx="47053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33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1374588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Vännäs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555 inpendlande män respektive 383  inpendlande kvinnor till Vännäs.</a:t>
            </a:r>
          </a:p>
          <a:p>
            <a:endParaRPr lang="sv-SE" sz="1100" dirty="0"/>
          </a:p>
          <a:p>
            <a:r>
              <a:rPr lang="sv-SE" sz="1100" dirty="0"/>
              <a:t>Samma år var det 1293 män och 891 kvinnor som pendlade ut från Vännäs.</a:t>
            </a:r>
          </a:p>
          <a:p>
            <a:endParaRPr lang="sv-SE" sz="1100" dirty="0"/>
          </a:p>
          <a:p>
            <a:endParaRPr lang="sv-SE" sz="9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0FE3B8B-B777-2148-BC6C-AAE6C23B6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375289"/>
            <a:ext cx="4846127" cy="290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584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833128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113 (58 %)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82 (42 %)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451 (56 %)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348 (44 %)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837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727 (46 %)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921 (59 %)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652 (41 %)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377 (50 %)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377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333 (32 %)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704 (68 %)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35 (60 %)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(40 %)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75 (65 %)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40 (35 %)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909149"/>
            <a:ext cx="5255559" cy="123435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16 % av befolkningen (16-74 år) i Vännäs har en förgymnasial utbildning vilket är en högre andel än länet men en lägre andel jämfört med riket. </a:t>
            </a:r>
          </a:p>
          <a:p>
            <a:r>
              <a:rPr lang="sv-SE" sz="1100" dirty="0"/>
              <a:t>52 % har en gymnasial utbildning vilket är högre än i länet (46%) och riket (43%).</a:t>
            </a:r>
          </a:p>
          <a:p>
            <a:r>
              <a:rPr lang="sv-SE" sz="1100" dirty="0"/>
              <a:t>29 % har en eftergymnasial utbildning. Motsvarande andelar i länet och riket är högre (36 % respektive 35 %). 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7" y="3883131"/>
            <a:ext cx="2631141" cy="988727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Vännäs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3831447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Vännäs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  <a:endParaRPr kumimoji="0" lang="sv-SE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276770"/>
            <a:ext cx="2499126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181549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behöriga till gymnasium i Vännäs- sett till andel behöriga till gymnasiets yrkesprogram – är högre för män  i Vännäs relativt män i länet och riket. </a:t>
            </a:r>
          </a:p>
          <a:p>
            <a:endParaRPr lang="sv-SE" sz="1125" dirty="0"/>
          </a:p>
          <a:p>
            <a:r>
              <a:rPr lang="sv-SE" sz="1125" dirty="0"/>
              <a:t>1-4 kvinnor saknar behörighet till yrkesprogram och anges i Skolverkets data med</a:t>
            </a:r>
            <a:r>
              <a:rPr lang="sv-SE" sz="1200" dirty="0">
                <a:solidFill>
                  <a:schemeClr val="dk1"/>
                </a:solidFill>
              </a:rPr>
              <a:t> </a:t>
            </a:r>
            <a:r>
              <a:rPr lang="sv-SE" sz="1125" dirty="0"/>
              <a:t>~100. </a:t>
            </a:r>
          </a:p>
          <a:p>
            <a:endParaRPr lang="sv-SE" sz="1125" dirty="0"/>
          </a:p>
          <a:p>
            <a:r>
              <a:rPr lang="sv-SE" sz="1125" dirty="0"/>
              <a:t>Andelen behöriga till högskola i Vännäs är högre än motsvarande andel för länet och riket. </a:t>
            </a:r>
          </a:p>
        </p:txBody>
      </p:sp>
    </p:spTree>
    <p:extLst>
      <p:ext uri="{BB962C8B-B14F-4D97-AF65-F5344CB8AC3E}">
        <p14:creationId xmlns:p14="http://schemas.microsoft.com/office/powerpoint/2010/main" val="308734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3807123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4941884" y="3867894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061432007"/>
              </p:ext>
            </p:extLst>
          </p:nvPr>
        </p:nvGraphicFramePr>
        <p:xfrm>
          <a:off x="613946" y="964598"/>
          <a:ext cx="6550342" cy="2673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3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0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Vännäs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89,6 %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13947" y="3867894"/>
            <a:ext cx="3792157" cy="10294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behöriga i Vännäs är högre för samtliga program jämfört med länet och riket.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729428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1979" y="985257"/>
          <a:ext cx="7923320" cy="1931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Vännäs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55,9 %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218,1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44,1 %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247,7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79817" y="316933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49" y="2908122"/>
            <a:ext cx="4062185" cy="214087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elever i gruppen föräldrar med högst förgymnasial eller gymnasial utbildning är större i Vännäs än länet och riket. Andelen som uppnått kunskapskraven i alla ämnen är högre än jämförelsegeografierna. Behörighet till yrkesprogram är också högre i kommunen än jämförelsegeografierna. Det genomsnittliga meritvärdet i gruppen är högre än länet och rikssnittet. </a:t>
            </a:r>
          </a:p>
          <a:p>
            <a:r>
              <a:rPr lang="sv-SE" sz="1125" dirty="0"/>
              <a:t>I gruppen elever med föräldrar med högst eftergymnasial utbildning är andelen elever lägre relativt länet och riket. Andelen som uppnått kunskapskraven i alla ämnen är högre än jämförelsegeografierna. 1-4 personer saknar behörighet till yrkesprogram och anges i Skolverkets data med</a:t>
            </a:r>
            <a:r>
              <a:rPr lang="sv-SE" sz="1200" dirty="0">
                <a:solidFill>
                  <a:schemeClr val="dk1"/>
                </a:solidFill>
              </a:rPr>
              <a:t> </a:t>
            </a:r>
            <a:r>
              <a:rPr lang="sv-SE" sz="1125" dirty="0"/>
              <a:t>~100. Det genomsnittliga meritvärdet för elever i gruppen är högre relativt länet men lägre jämfört med riket. </a:t>
            </a:r>
          </a:p>
        </p:txBody>
      </p:sp>
    </p:spTree>
    <p:extLst>
      <p:ext uri="{BB962C8B-B14F-4D97-AF65-F5344CB8AC3E}">
        <p14:creationId xmlns:p14="http://schemas.microsoft.com/office/powerpoint/2010/main" val="301046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/>
                        <a:t>Vännäs</a:t>
                      </a:r>
                      <a:endParaRPr lang="sv-SE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218" y="3263264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9747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600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175312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6F8C2352-5F27-F84F-BACD-E198572481BA}"/>
              </a:ext>
            </a:extLst>
          </p:cNvPr>
          <p:cNvSpPr txBox="1">
            <a:spLocks/>
          </p:cNvSpPr>
          <p:nvPr/>
        </p:nvSpPr>
        <p:spPr>
          <a:xfrm>
            <a:off x="5866014" y="945082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71303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000" dirty="0"/>
              <a:t>Befolkningsprognos Vännäs kommun, mindre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1"/>
            <a:ext cx="1838108" cy="3943774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Vännäs kommun har ökat i genomsnitt med 0,2 % varje år. År 2017 hade de 8 776 invånare och om befolkningsutvecklingen fortsätter i samma takt som tidigare kommer de år 2037 ha 9 202 invånare, en ökning med 426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mindre kommunerna minskar i genomsnitt med 0,5 % varje år. I jämförelse har Vännäs kommuns en positiv befolkningsutveckling. Vi kan dock se att den över åren har fluktuerat relativt mycket.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Vännäs kommun på primäraxeln (den vänstra) medan Västerbottens län och de mindre kommunernas sammanlagda utveckling visas på sekundäraxeln (den högra).</a:t>
            </a: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75111C6-8D11-4627-862F-C593DD08A9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472858"/>
              </p:ext>
            </p:extLst>
          </p:nvPr>
        </p:nvGraphicFramePr>
        <p:xfrm>
          <a:off x="628650" y="1042461"/>
          <a:ext cx="6317525" cy="3827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85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394283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Vännäs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7A79BA5-17D3-4EAF-AD09-B1F766C94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855933"/>
              </p:ext>
            </p:extLst>
          </p:nvPr>
        </p:nvGraphicFramePr>
        <p:xfrm>
          <a:off x="628650" y="1042988"/>
          <a:ext cx="6629400" cy="382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649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Vännäs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BA106B3-7996-48E7-A96C-F41FDE9295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938883"/>
              </p:ext>
            </p:extLst>
          </p:nvPr>
        </p:nvGraphicFramePr>
        <p:xfrm>
          <a:off x="628650" y="957263"/>
          <a:ext cx="7243763" cy="3912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547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/>
              <a:t>Könsfördelning per bransch i Vännäs kommun och Västerbottens län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FD46B4E-47C7-4289-97E1-33FB54259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99694"/>
              </p:ext>
            </p:extLst>
          </p:nvPr>
        </p:nvGraphicFramePr>
        <p:xfrm>
          <a:off x="628650" y="871538"/>
          <a:ext cx="7386638" cy="3829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690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</TotalTime>
  <Words>1841</Words>
  <Application>Microsoft Macintosh PowerPoint</Application>
  <PresentationFormat>Bildspel på skärmen (16:9)</PresentationFormat>
  <Paragraphs>367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Vännäs kommun, mindre kommuner och Västerbotten</vt:lpstr>
      <vt:lpstr>Arbetsmarknaden</vt:lpstr>
      <vt:lpstr>Antal förvärvsarbetande efter bransch i Vännäs kommun </vt:lpstr>
      <vt:lpstr>Könsfördelning per bransch i Vännäs kommun</vt:lpstr>
      <vt:lpstr>Könsfördelning per bransch i Vännäs kommun och Västerbottens län</vt:lpstr>
      <vt:lpstr>Antal anställda per yrkesområde i Vännäs samt Vännäs andel av yrkesområdet i länet</vt:lpstr>
      <vt:lpstr>De största yrkesgrupperna i Vännäs</vt:lpstr>
      <vt:lpstr>Kompetensförsörjning</vt:lpstr>
      <vt:lpstr>Antal förvärvsarbetande i Vännäs 2017 och antal pensionsavgångar bland dessa fram till 2037</vt:lpstr>
      <vt:lpstr>5 största yrkena 2017 och pensionsavgångar i yrkena  fram till 2037 i Vännäs</vt:lpstr>
      <vt:lpstr>Pendlingsmönster</vt:lpstr>
      <vt:lpstr>Riktad in- och utpendling i Vännäs 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Vännäs</dc:title>
  <dc:creator>Microsoft Office-användare</dc:creator>
  <cp:lastModifiedBy>Microsoft Office-användare</cp:lastModifiedBy>
  <cp:revision>7</cp:revision>
  <cp:lastPrinted>2016-03-23T07:52:20Z</cp:lastPrinted>
  <dcterms:created xsi:type="dcterms:W3CDTF">2019-02-25T15:35:52Z</dcterms:created>
  <dcterms:modified xsi:type="dcterms:W3CDTF">2019-02-26T10:12:17Z</dcterms:modified>
</cp:coreProperties>
</file>